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09" r:id="rId1"/>
  </p:sldMasterIdLst>
  <p:sldIdLst>
    <p:sldId id="279" r:id="rId2"/>
    <p:sldId id="256" r:id="rId3"/>
    <p:sldId id="257" r:id="rId4"/>
    <p:sldId id="258" r:id="rId5"/>
    <p:sldId id="259" r:id="rId6"/>
    <p:sldId id="260" r:id="rId7"/>
    <p:sldId id="261" r:id="rId8"/>
    <p:sldId id="263" r:id="rId9"/>
    <p:sldId id="264" r:id="rId10"/>
    <p:sldId id="267" r:id="rId11"/>
    <p:sldId id="268" r:id="rId12"/>
    <p:sldId id="280" r:id="rId13"/>
    <p:sldId id="269" r:id="rId14"/>
    <p:sldId id="276" r:id="rId15"/>
    <p:sldId id="271" r:id="rId16"/>
    <p:sldId id="270" r:id="rId17"/>
    <p:sldId id="277" r:id="rId18"/>
    <p:sldId id="278" r:id="rId19"/>
    <p:sldId id="274"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55C3D39-2216-4B5E-BD82-E6E689782B8C}">
          <p14:sldIdLst>
            <p14:sldId id="279"/>
            <p14:sldId id="256"/>
            <p14:sldId id="257"/>
            <p14:sldId id="258"/>
            <p14:sldId id="259"/>
            <p14:sldId id="260"/>
            <p14:sldId id="261"/>
            <p14:sldId id="263"/>
            <p14:sldId id="264"/>
            <p14:sldId id="267"/>
            <p14:sldId id="268"/>
            <p14:sldId id="280"/>
            <p14:sldId id="269"/>
            <p14:sldId id="276"/>
          </p14:sldIdLst>
        </p14:section>
        <p14:section name="Untitled Section" id="{2A9D3313-BE9D-42D9-8E36-088FEE462C27}">
          <p14:sldIdLst>
            <p14:sldId id="271"/>
            <p14:sldId id="270"/>
            <p14:sldId id="277"/>
            <p14:sldId id="278"/>
            <p14:sldId id="274"/>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72E0"/>
    <a:srgbClr val="3A3A3A"/>
    <a:srgbClr val="C6C7CC"/>
    <a:srgbClr val="77BC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37" autoAdjust="0"/>
    <p:restoredTop sz="94660"/>
  </p:normalViewPr>
  <p:slideViewPr>
    <p:cSldViewPr snapToGrid="0">
      <p:cViewPr varScale="1">
        <p:scale>
          <a:sx n="63" d="100"/>
          <a:sy n="63" d="100"/>
        </p:scale>
        <p:origin x="720"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A32A0BA-0423-43F1-A214-B5CE22268702}" type="datetimeFigureOut">
              <a:rPr lang="en-US" smtClean="0"/>
              <a:t>1/21/2022</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D4C4333F-61EA-4EFF-AFDA-1332547E7166}" type="slidenum">
              <a:rPr lang="en-US" smtClean="0"/>
              <a:t>‹#›</a:t>
            </a:fld>
            <a:endParaRPr lang="en-US"/>
          </a:p>
        </p:txBody>
      </p:sp>
    </p:spTree>
    <p:extLst>
      <p:ext uri="{BB962C8B-B14F-4D97-AF65-F5344CB8AC3E}">
        <p14:creationId xmlns:p14="http://schemas.microsoft.com/office/powerpoint/2010/main" val="279559923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A32A0BA-0423-43F1-A214-B5CE22268702}" type="datetimeFigureOut">
              <a:rPr lang="en-US" smtClean="0"/>
              <a:t>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C4333F-61EA-4EFF-AFDA-1332547E7166}" type="slidenum">
              <a:rPr lang="en-US" smtClean="0"/>
              <a:t>‹#›</a:t>
            </a:fld>
            <a:endParaRPr lang="en-US"/>
          </a:p>
        </p:txBody>
      </p:sp>
    </p:spTree>
    <p:extLst>
      <p:ext uri="{BB962C8B-B14F-4D97-AF65-F5344CB8AC3E}">
        <p14:creationId xmlns:p14="http://schemas.microsoft.com/office/powerpoint/2010/main" val="166324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A32A0BA-0423-43F1-A214-B5CE22268702}" type="datetimeFigureOut">
              <a:rPr lang="en-US" smtClean="0"/>
              <a:t>1/21/2022</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D4C4333F-61EA-4EFF-AFDA-1332547E7166}" type="slidenum">
              <a:rPr lang="en-US" smtClean="0"/>
              <a:t>‹#›</a:t>
            </a:fld>
            <a:endParaRPr lang="en-US"/>
          </a:p>
        </p:txBody>
      </p:sp>
    </p:spTree>
    <p:extLst>
      <p:ext uri="{BB962C8B-B14F-4D97-AF65-F5344CB8AC3E}">
        <p14:creationId xmlns:p14="http://schemas.microsoft.com/office/powerpoint/2010/main" val="16982132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A32A0BA-0423-43F1-A214-B5CE22268702}" type="datetimeFigureOut">
              <a:rPr lang="en-US" smtClean="0"/>
              <a:t>1/21/2022</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D4C4333F-61EA-4EFF-AFDA-1332547E7166}"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512357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A32A0BA-0423-43F1-A214-B5CE22268702}" type="datetimeFigureOut">
              <a:rPr lang="en-US" smtClean="0"/>
              <a:t>1/21/2022</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D4C4333F-61EA-4EFF-AFDA-1332547E7166}" type="slidenum">
              <a:rPr lang="en-US" smtClean="0"/>
              <a:t>‹#›</a:t>
            </a:fld>
            <a:endParaRPr lang="en-US"/>
          </a:p>
        </p:txBody>
      </p:sp>
    </p:spTree>
    <p:extLst>
      <p:ext uri="{BB962C8B-B14F-4D97-AF65-F5344CB8AC3E}">
        <p14:creationId xmlns:p14="http://schemas.microsoft.com/office/powerpoint/2010/main" val="9726448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A32A0BA-0423-43F1-A214-B5CE22268702}" type="datetimeFigureOut">
              <a:rPr lang="en-US" smtClean="0"/>
              <a:t>1/21/2022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C4333F-61EA-4EFF-AFDA-1332547E7166}" type="slidenum">
              <a:rPr lang="en-US" smtClean="0"/>
              <a:t>‹#›</a:t>
            </a:fld>
            <a:endParaRPr lang="en-US"/>
          </a:p>
        </p:txBody>
      </p:sp>
    </p:spTree>
    <p:extLst>
      <p:ext uri="{BB962C8B-B14F-4D97-AF65-F5344CB8AC3E}">
        <p14:creationId xmlns:p14="http://schemas.microsoft.com/office/powerpoint/2010/main" val="13460724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A32A0BA-0423-43F1-A214-B5CE22268702}" type="datetimeFigureOut">
              <a:rPr lang="en-US" smtClean="0"/>
              <a:t>1/21/2022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C4333F-61EA-4EFF-AFDA-1332547E7166}" type="slidenum">
              <a:rPr lang="en-US" smtClean="0"/>
              <a:t>‹#›</a:t>
            </a:fld>
            <a:endParaRPr lang="en-US"/>
          </a:p>
        </p:txBody>
      </p:sp>
    </p:spTree>
    <p:extLst>
      <p:ext uri="{BB962C8B-B14F-4D97-AF65-F5344CB8AC3E}">
        <p14:creationId xmlns:p14="http://schemas.microsoft.com/office/powerpoint/2010/main" val="10649176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32A0BA-0423-43F1-A214-B5CE22268702}" type="datetimeFigureOut">
              <a:rPr lang="en-US" smtClean="0"/>
              <a:t>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C4333F-61EA-4EFF-AFDA-1332547E7166}" type="slidenum">
              <a:rPr lang="en-US" smtClean="0"/>
              <a:t>‹#›</a:t>
            </a:fld>
            <a:endParaRPr lang="en-US"/>
          </a:p>
        </p:txBody>
      </p:sp>
    </p:spTree>
    <p:extLst>
      <p:ext uri="{BB962C8B-B14F-4D97-AF65-F5344CB8AC3E}">
        <p14:creationId xmlns:p14="http://schemas.microsoft.com/office/powerpoint/2010/main" val="37662732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A32A0BA-0423-43F1-A214-B5CE22268702}" type="datetimeFigureOut">
              <a:rPr lang="en-US" smtClean="0"/>
              <a:t>1/21/2022</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D4C4333F-61EA-4EFF-AFDA-1332547E7166}" type="slidenum">
              <a:rPr lang="en-US" smtClean="0"/>
              <a:t>‹#›</a:t>
            </a:fld>
            <a:endParaRPr lang="en-US"/>
          </a:p>
        </p:txBody>
      </p:sp>
    </p:spTree>
    <p:extLst>
      <p:ext uri="{BB962C8B-B14F-4D97-AF65-F5344CB8AC3E}">
        <p14:creationId xmlns:p14="http://schemas.microsoft.com/office/powerpoint/2010/main" val="665614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32A0BA-0423-43F1-A214-B5CE22268702}" type="datetimeFigureOut">
              <a:rPr lang="en-US" smtClean="0"/>
              <a:t>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C4333F-61EA-4EFF-AFDA-1332547E7166}" type="slidenum">
              <a:rPr lang="en-US" smtClean="0"/>
              <a:t>‹#›</a:t>
            </a:fld>
            <a:endParaRPr lang="en-US"/>
          </a:p>
        </p:txBody>
      </p:sp>
    </p:spTree>
    <p:extLst>
      <p:ext uri="{BB962C8B-B14F-4D97-AF65-F5344CB8AC3E}">
        <p14:creationId xmlns:p14="http://schemas.microsoft.com/office/powerpoint/2010/main" val="2041664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A32A0BA-0423-43F1-A214-B5CE22268702}" type="datetimeFigureOut">
              <a:rPr lang="en-US" smtClean="0"/>
              <a:t>1/21/2022</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D4C4333F-61EA-4EFF-AFDA-1332547E7166}" type="slidenum">
              <a:rPr lang="en-US" smtClean="0"/>
              <a:t>‹#›</a:t>
            </a:fld>
            <a:endParaRPr lang="en-US"/>
          </a:p>
        </p:txBody>
      </p:sp>
    </p:spTree>
    <p:extLst>
      <p:ext uri="{BB962C8B-B14F-4D97-AF65-F5344CB8AC3E}">
        <p14:creationId xmlns:p14="http://schemas.microsoft.com/office/powerpoint/2010/main" val="3981682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A32A0BA-0423-43F1-A214-B5CE22268702}" type="datetimeFigureOut">
              <a:rPr lang="en-US" smtClean="0"/>
              <a:t>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C4333F-61EA-4EFF-AFDA-1332547E7166}" type="slidenum">
              <a:rPr lang="en-US" smtClean="0"/>
              <a:t>‹#›</a:t>
            </a:fld>
            <a:endParaRPr lang="en-US"/>
          </a:p>
        </p:txBody>
      </p:sp>
    </p:spTree>
    <p:extLst>
      <p:ext uri="{BB962C8B-B14F-4D97-AF65-F5344CB8AC3E}">
        <p14:creationId xmlns:p14="http://schemas.microsoft.com/office/powerpoint/2010/main" val="3725328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A32A0BA-0423-43F1-A214-B5CE22268702}" type="datetimeFigureOut">
              <a:rPr lang="en-US" smtClean="0"/>
              <a:t>1/21/2022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C4333F-61EA-4EFF-AFDA-1332547E7166}" type="slidenum">
              <a:rPr lang="en-US" smtClean="0"/>
              <a:t>‹#›</a:t>
            </a:fld>
            <a:endParaRPr lang="en-US"/>
          </a:p>
        </p:txBody>
      </p:sp>
    </p:spTree>
    <p:extLst>
      <p:ext uri="{BB962C8B-B14F-4D97-AF65-F5344CB8AC3E}">
        <p14:creationId xmlns:p14="http://schemas.microsoft.com/office/powerpoint/2010/main" val="319971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A32A0BA-0423-43F1-A214-B5CE22268702}" type="datetimeFigureOut">
              <a:rPr lang="en-US" smtClean="0"/>
              <a:t>1/21/2022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C4333F-61EA-4EFF-AFDA-1332547E7166}" type="slidenum">
              <a:rPr lang="en-US" smtClean="0"/>
              <a:t>‹#›</a:t>
            </a:fld>
            <a:endParaRPr lang="en-US"/>
          </a:p>
        </p:txBody>
      </p:sp>
    </p:spTree>
    <p:extLst>
      <p:ext uri="{BB962C8B-B14F-4D97-AF65-F5344CB8AC3E}">
        <p14:creationId xmlns:p14="http://schemas.microsoft.com/office/powerpoint/2010/main" val="584663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32A0BA-0423-43F1-A214-B5CE22268702}" type="datetimeFigureOut">
              <a:rPr lang="en-US" smtClean="0"/>
              <a:t>1/21/2022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C4333F-61EA-4EFF-AFDA-1332547E7166}" type="slidenum">
              <a:rPr lang="en-US" smtClean="0"/>
              <a:t>‹#›</a:t>
            </a:fld>
            <a:endParaRPr lang="en-US"/>
          </a:p>
        </p:txBody>
      </p:sp>
    </p:spTree>
    <p:extLst>
      <p:ext uri="{BB962C8B-B14F-4D97-AF65-F5344CB8AC3E}">
        <p14:creationId xmlns:p14="http://schemas.microsoft.com/office/powerpoint/2010/main" val="157471251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A32A0BA-0423-43F1-A214-B5CE22268702}" type="datetimeFigureOut">
              <a:rPr lang="en-US" smtClean="0"/>
              <a:t>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C4333F-61EA-4EFF-AFDA-1332547E7166}" type="slidenum">
              <a:rPr lang="en-US" smtClean="0"/>
              <a:t>‹#›</a:t>
            </a:fld>
            <a:endParaRPr lang="en-US"/>
          </a:p>
        </p:txBody>
      </p:sp>
    </p:spTree>
    <p:extLst>
      <p:ext uri="{BB962C8B-B14F-4D97-AF65-F5344CB8AC3E}">
        <p14:creationId xmlns:p14="http://schemas.microsoft.com/office/powerpoint/2010/main" val="381398772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A32A0BA-0423-43F1-A214-B5CE22268702}" type="datetimeFigureOut">
              <a:rPr lang="en-US" smtClean="0"/>
              <a:t>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C4333F-61EA-4EFF-AFDA-1332547E7166}" type="slidenum">
              <a:rPr lang="en-US" smtClean="0"/>
              <a:t>‹#›</a:t>
            </a:fld>
            <a:endParaRPr lang="en-US"/>
          </a:p>
        </p:txBody>
      </p:sp>
    </p:spTree>
    <p:extLst>
      <p:ext uri="{BB962C8B-B14F-4D97-AF65-F5344CB8AC3E}">
        <p14:creationId xmlns:p14="http://schemas.microsoft.com/office/powerpoint/2010/main" val="4215927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A32A0BA-0423-43F1-A214-B5CE22268702}" type="datetimeFigureOut">
              <a:rPr lang="en-US" smtClean="0"/>
              <a:t>1/21/2022</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4C4333F-61EA-4EFF-AFDA-1332547E7166}" type="slidenum">
              <a:rPr lang="en-US" smtClean="0"/>
              <a:t>‹#›</a:t>
            </a:fld>
            <a:endParaRPr lang="en-US"/>
          </a:p>
        </p:txBody>
      </p:sp>
    </p:spTree>
    <p:extLst>
      <p:ext uri="{BB962C8B-B14F-4D97-AF65-F5344CB8AC3E}">
        <p14:creationId xmlns:p14="http://schemas.microsoft.com/office/powerpoint/2010/main" val="2056420100"/>
      </p:ext>
    </p:extLst>
  </p:cSld>
  <p:clrMap bg1="dk1" tx1="lt1" bg2="dk2" tx2="lt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 id="2147484117" r:id="rId8"/>
    <p:sldLayoutId id="2147484118" r:id="rId9"/>
    <p:sldLayoutId id="2147484119" r:id="rId10"/>
    <p:sldLayoutId id="2147484120" r:id="rId11"/>
    <p:sldLayoutId id="2147484121" r:id="rId12"/>
    <p:sldLayoutId id="2147484122" r:id="rId13"/>
    <p:sldLayoutId id="2147484123" r:id="rId14"/>
    <p:sldLayoutId id="2147484124" r:id="rId15"/>
    <p:sldLayoutId id="2147484125" r:id="rId16"/>
    <p:sldLayoutId id="2147484126"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338CEC-0AB0-4CF7-AFB4-97744931F3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696720" cy="1241502"/>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27576F66-C187-487C-8D7D-67A299C73DF1}"/>
              </a:ext>
            </a:extLst>
          </p:cNvPr>
          <p:cNvSpPr txBox="1"/>
          <p:nvPr/>
        </p:nvSpPr>
        <p:spPr>
          <a:xfrm>
            <a:off x="2227369" y="965200"/>
            <a:ext cx="9469120" cy="1077218"/>
          </a:xfrm>
          <a:prstGeom prst="rect">
            <a:avLst/>
          </a:prstGeom>
          <a:noFill/>
        </p:spPr>
        <p:txBody>
          <a:bodyPr wrap="square" rtlCol="0">
            <a:prstTxWarp prst="textArchUp">
              <a:avLst/>
            </a:prstTxWarp>
            <a:spAutoFit/>
          </a:bodyPr>
          <a:lstStyle/>
          <a:p>
            <a:r>
              <a:rPr lang="en-US" sz="5400" b="1" u="sng" dirty="0"/>
              <a:t>BALLARI INSTITUTE OF TECHNOLOGY AND MANAGEMENT</a:t>
            </a:r>
          </a:p>
        </p:txBody>
      </p:sp>
      <p:sp>
        <p:nvSpPr>
          <p:cNvPr id="10" name="TextBox 9">
            <a:extLst>
              <a:ext uri="{FF2B5EF4-FFF2-40B4-BE49-F238E27FC236}">
                <a16:creationId xmlns:a16="http://schemas.microsoft.com/office/drawing/2014/main" id="{C7B5FC88-1A80-4833-82BF-AA56427F2EB6}"/>
              </a:ext>
            </a:extLst>
          </p:cNvPr>
          <p:cNvSpPr txBox="1"/>
          <p:nvPr/>
        </p:nvSpPr>
        <p:spPr>
          <a:xfrm>
            <a:off x="3799840" y="5892800"/>
            <a:ext cx="5872480" cy="707886"/>
          </a:xfrm>
          <a:prstGeom prst="rect">
            <a:avLst/>
          </a:prstGeom>
          <a:noFill/>
        </p:spPr>
        <p:txBody>
          <a:bodyPr wrap="square" rtlCol="0">
            <a:spAutoFit/>
            <a:scene3d>
              <a:camera prst="orthographicFront"/>
              <a:lightRig rig="threePt" dir="t"/>
            </a:scene3d>
            <a:sp3d extrusionH="57150">
              <a:bevelT w="38100" h="38100" prst="convex"/>
            </a:sp3d>
          </a:bodyPr>
          <a:lstStyle/>
          <a:p>
            <a:pPr algn="ctr"/>
            <a:r>
              <a:rPr lang="en-US" sz="4000" b="1" dirty="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effectLst>
                  <a:glow rad="101600">
                    <a:schemeClr val="accent2">
                      <a:satMod val="175000"/>
                      <a:alpha val="40000"/>
                    </a:schemeClr>
                  </a:glow>
                  <a:innerShdw blurRad="63500" dist="50800" dir="8100000">
                    <a:prstClr val="black">
                      <a:alpha val="50000"/>
                    </a:prstClr>
                  </a:innerShdw>
                </a:effectLst>
                <a:latin typeface="Bell MT" panose="02020503060305020303" pitchFamily="18" charset="0"/>
              </a:rPr>
              <a:t>DBMS MINI PROJECT</a:t>
            </a:r>
          </a:p>
        </p:txBody>
      </p:sp>
      <p:pic>
        <p:nvPicPr>
          <p:cNvPr id="4" name="Picture 3">
            <a:extLst>
              <a:ext uri="{FF2B5EF4-FFF2-40B4-BE49-F238E27FC236}">
                <a16:creationId xmlns:a16="http://schemas.microsoft.com/office/drawing/2014/main" id="{99F4FAC3-9F9F-4DD0-A3F3-B9BB514FDD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6320" y="1537518"/>
            <a:ext cx="6890808" cy="3954675"/>
          </a:xfrm>
          <a:prstGeom prst="rect">
            <a:avLst/>
          </a:prstGeom>
        </p:spPr>
      </p:pic>
    </p:spTree>
    <p:extLst>
      <p:ext uri="{BB962C8B-B14F-4D97-AF65-F5344CB8AC3E}">
        <p14:creationId xmlns:p14="http://schemas.microsoft.com/office/powerpoint/2010/main" val="328927027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397E4-CDCD-49E6-BEA9-11C4C9DC9C29}"/>
              </a:ext>
            </a:extLst>
          </p:cNvPr>
          <p:cNvSpPr>
            <a:spLocks noGrp="1"/>
          </p:cNvSpPr>
          <p:nvPr>
            <p:ph type="title"/>
          </p:nvPr>
        </p:nvSpPr>
        <p:spPr>
          <a:xfrm>
            <a:off x="685800" y="639315"/>
            <a:ext cx="8610600" cy="1293028"/>
          </a:xfrm>
        </p:spPr>
        <p:txBody>
          <a:bodyPr>
            <a:normAutofit fontScale="90000"/>
          </a:bodyPr>
          <a:lstStyle/>
          <a:p>
            <a:pPr algn="l"/>
            <a:r>
              <a:rPr lang="en-US" b="1" u="sng" dirty="0"/>
              <a:t>OUTPUTS</a:t>
            </a:r>
            <a:r>
              <a:rPr lang="en-US" b="1" dirty="0"/>
              <a:t> :-</a:t>
            </a:r>
            <a:br>
              <a:rPr lang="en-US" b="1" u="sng" dirty="0"/>
            </a:br>
            <a:br>
              <a:rPr lang="en-US" sz="2400" u="sng" dirty="0"/>
            </a:br>
            <a:r>
              <a:rPr lang="en-US" sz="3600" b="1" u="sng"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STEP 1</a:t>
            </a:r>
            <a:r>
              <a:rPr lang="en-US" sz="3600" b="1"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t>
            </a:r>
            <a:endParaRPr lang="en-US" sz="3600" b="1" dirty="0">
              <a:solidFill>
                <a:srgbClr val="00B0F0"/>
              </a:solidFill>
            </a:endParaRPr>
          </a:p>
        </p:txBody>
      </p:sp>
      <p:sp>
        <p:nvSpPr>
          <p:cNvPr id="3" name="Content Placeholder 2">
            <a:extLst>
              <a:ext uri="{FF2B5EF4-FFF2-40B4-BE49-F238E27FC236}">
                <a16:creationId xmlns:a16="http://schemas.microsoft.com/office/drawing/2014/main" id="{0DD271DE-7079-4582-AD15-E888D65E27E9}"/>
              </a:ext>
            </a:extLst>
          </p:cNvPr>
          <p:cNvSpPr>
            <a:spLocks noGrp="1"/>
          </p:cNvSpPr>
          <p:nvPr>
            <p:ph idx="1"/>
          </p:nvPr>
        </p:nvSpPr>
        <p:spPr/>
        <p:txBody>
          <a:bodyPr/>
          <a:lstStyle/>
          <a:p>
            <a:pPr>
              <a:lnSpc>
                <a:spcPct val="120000"/>
              </a:lnSpc>
            </a:pPr>
            <a:r>
              <a:rPr lang="en-US" dirty="0"/>
              <a:t>In the first step it is the </a:t>
            </a:r>
            <a:r>
              <a:rPr lang="en-US" b="1" dirty="0"/>
              <a:t>HOME SCREEN </a:t>
            </a:r>
            <a:r>
              <a:rPr lang="en-US" dirty="0"/>
              <a:t>,</a:t>
            </a:r>
          </a:p>
          <a:p>
            <a:pPr>
              <a:lnSpc>
                <a:spcPct val="120000"/>
              </a:lnSpc>
            </a:pPr>
            <a:endParaRPr lang="en-US" dirty="0"/>
          </a:p>
          <a:p>
            <a:pPr>
              <a:lnSpc>
                <a:spcPct val="120000"/>
              </a:lnSpc>
            </a:pPr>
            <a:r>
              <a:rPr lang="en-US" dirty="0"/>
              <a:t>And then Next which says about the </a:t>
            </a:r>
            <a:r>
              <a:rPr lang="en-US" b="1" dirty="0"/>
              <a:t>title</a:t>
            </a:r>
            <a:r>
              <a:rPr lang="en-US" dirty="0"/>
              <a:t> of the project and the </a:t>
            </a:r>
            <a:r>
              <a:rPr lang="en-US" b="1" dirty="0"/>
              <a:t>members involved in developing it.</a:t>
            </a:r>
          </a:p>
          <a:p>
            <a:endParaRPr lang="en-US" dirty="0"/>
          </a:p>
          <a:p>
            <a:endParaRPr lang="en-US" dirty="0"/>
          </a:p>
          <a:p>
            <a:endParaRPr lang="en-US" dirty="0"/>
          </a:p>
        </p:txBody>
      </p:sp>
    </p:spTree>
    <p:extLst>
      <p:ext uri="{BB962C8B-B14F-4D97-AF65-F5344CB8AC3E}">
        <p14:creationId xmlns:p14="http://schemas.microsoft.com/office/powerpoint/2010/main" val="28625522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E94C9B-B3A6-4D88-A2F4-47F6DADD6FA3}"/>
              </a:ext>
            </a:extLst>
          </p:cNvPr>
          <p:cNvSpPr>
            <a:spLocks noGrp="1"/>
          </p:cNvSpPr>
          <p:nvPr>
            <p:ph sz="half" idx="2"/>
          </p:nvPr>
        </p:nvSpPr>
        <p:spPr/>
        <p:txBody>
          <a:bodyPr>
            <a:normAutofit/>
          </a:bodyPr>
          <a:lstStyle/>
          <a:p>
            <a:endParaRPr lang="en-US" sz="4000" dirty="0"/>
          </a:p>
          <a:p>
            <a:endParaRPr lang="en-US" sz="2400" dirty="0"/>
          </a:p>
          <a:p>
            <a:endParaRPr lang="en-US" sz="2400" dirty="0"/>
          </a:p>
        </p:txBody>
      </p:sp>
      <p:pic>
        <p:nvPicPr>
          <p:cNvPr id="7" name="Content Placeholder 6">
            <a:extLst>
              <a:ext uri="{FF2B5EF4-FFF2-40B4-BE49-F238E27FC236}">
                <a16:creationId xmlns:a16="http://schemas.microsoft.com/office/drawing/2014/main" id="{1A3A9F2E-0973-4F38-8B8C-07F848A731B5}"/>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0" y="1463040"/>
            <a:ext cx="11701729" cy="5425440"/>
          </a:xfrm>
        </p:spPr>
      </p:pic>
      <p:sp>
        <p:nvSpPr>
          <p:cNvPr id="8" name="Rectangle 7">
            <a:extLst>
              <a:ext uri="{FF2B5EF4-FFF2-40B4-BE49-F238E27FC236}">
                <a16:creationId xmlns:a16="http://schemas.microsoft.com/office/drawing/2014/main" id="{A609C2EF-3F58-41E5-908C-B19270B6A214}"/>
              </a:ext>
            </a:extLst>
          </p:cNvPr>
          <p:cNvSpPr/>
          <p:nvPr/>
        </p:nvSpPr>
        <p:spPr>
          <a:xfrm>
            <a:off x="8920480" y="91480"/>
            <a:ext cx="3271520" cy="1200329"/>
          </a:xfrm>
          <a:prstGeom prst="rect">
            <a:avLst/>
          </a:prstGeom>
        </p:spPr>
        <p:txBody>
          <a:bodyPr wrap="square">
            <a:spAutoFit/>
          </a:bodyPr>
          <a:lstStyle/>
          <a:p>
            <a:r>
              <a:rPr lang="en-US" sz="3600" b="1" u="sn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HOME SCREEN</a:t>
            </a:r>
            <a:r>
              <a:rPr lang="en-US" sz="36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t>
            </a:r>
            <a:endParaRPr lang="en-US" sz="3600" dirty="0"/>
          </a:p>
        </p:txBody>
      </p:sp>
    </p:spTree>
    <p:extLst>
      <p:ext uri="{BB962C8B-B14F-4D97-AF65-F5344CB8AC3E}">
        <p14:creationId xmlns:p14="http://schemas.microsoft.com/office/powerpoint/2010/main" val="1994652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ECD08-0F4F-40E4-9BBE-D5517BA1D5E5}"/>
              </a:ext>
            </a:extLst>
          </p:cNvPr>
          <p:cNvSpPr>
            <a:spLocks noGrp="1"/>
          </p:cNvSpPr>
          <p:nvPr>
            <p:ph type="title"/>
          </p:nvPr>
        </p:nvSpPr>
        <p:spPr>
          <a:xfrm>
            <a:off x="7802880" y="186813"/>
            <a:ext cx="4211320" cy="905003"/>
          </a:xfrm>
        </p:spPr>
        <p:txBody>
          <a:bodyPr>
            <a:normAutofit/>
          </a:bodyPr>
          <a:lstStyle/>
          <a:p>
            <a:pPr algn="l"/>
            <a:r>
              <a:rPr lang="en-US" b="1" u="sn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TEAM MEMBERS</a:t>
            </a:r>
            <a:r>
              <a:rPr lang="en-US"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t>
            </a:r>
            <a:endParaRPr lang="en-US" dirty="0"/>
          </a:p>
        </p:txBody>
      </p:sp>
      <p:pic>
        <p:nvPicPr>
          <p:cNvPr id="5" name="Content Placeholder 4">
            <a:extLst>
              <a:ext uri="{FF2B5EF4-FFF2-40B4-BE49-F238E27FC236}">
                <a16:creationId xmlns:a16="http://schemas.microsoft.com/office/drawing/2014/main" id="{DC96AFB7-D609-4518-8F94-32698BB8B9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320" y="1393739"/>
            <a:ext cx="11917680" cy="54642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378633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1E0B6-8FE4-43C8-AA7C-637402BFD68E}"/>
              </a:ext>
            </a:extLst>
          </p:cNvPr>
          <p:cNvSpPr>
            <a:spLocks noGrp="1"/>
          </p:cNvSpPr>
          <p:nvPr>
            <p:ph type="title"/>
          </p:nvPr>
        </p:nvSpPr>
        <p:spPr>
          <a:xfrm>
            <a:off x="706120" y="1145374"/>
            <a:ext cx="2341880" cy="1049187"/>
          </a:xfrm>
        </p:spPr>
        <p:txBody>
          <a:bodyPr>
            <a:normAutofit/>
          </a:bodyPr>
          <a:lstStyle/>
          <a:p>
            <a:pPr algn="l"/>
            <a:r>
              <a:rPr lang="en-US" sz="3200" b="1" u="sng"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STEP 2</a:t>
            </a:r>
            <a:r>
              <a:rPr lang="en-US" sz="3200" b="1"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t>
            </a:r>
          </a:p>
        </p:txBody>
      </p:sp>
      <p:sp>
        <p:nvSpPr>
          <p:cNvPr id="3" name="Content Placeholder 2">
            <a:extLst>
              <a:ext uri="{FF2B5EF4-FFF2-40B4-BE49-F238E27FC236}">
                <a16:creationId xmlns:a16="http://schemas.microsoft.com/office/drawing/2014/main" id="{7FAD7F50-0D3C-44B4-B8EA-0489CC33B1B8}"/>
              </a:ext>
            </a:extLst>
          </p:cNvPr>
          <p:cNvSpPr>
            <a:spLocks noGrp="1"/>
          </p:cNvSpPr>
          <p:nvPr>
            <p:ph idx="1"/>
          </p:nvPr>
        </p:nvSpPr>
        <p:spPr>
          <a:xfrm>
            <a:off x="584200" y="2194561"/>
            <a:ext cx="10820400" cy="3505200"/>
          </a:xfrm>
        </p:spPr>
        <p:txBody>
          <a:bodyPr/>
          <a:lstStyle/>
          <a:p>
            <a:r>
              <a:rPr lang="en-US" dirty="0"/>
              <a:t>Now we will </a:t>
            </a:r>
            <a:r>
              <a:rPr lang="en-US" b="1" dirty="0"/>
              <a:t>login</a:t>
            </a:r>
            <a:r>
              <a:rPr lang="en-US" dirty="0"/>
              <a:t> as </a:t>
            </a:r>
            <a:r>
              <a:rPr lang="en-US" b="1" dirty="0"/>
              <a:t>Admin</a:t>
            </a:r>
            <a:r>
              <a:rPr lang="en-US" dirty="0"/>
              <a:t> or </a:t>
            </a:r>
            <a:r>
              <a:rPr lang="en-US" b="1" dirty="0"/>
              <a:t>Employee</a:t>
            </a:r>
            <a:r>
              <a:rPr lang="en-US" dirty="0"/>
              <a:t> (Login Page)</a:t>
            </a:r>
          </a:p>
          <a:p>
            <a:pPr marL="457200" indent="-457200">
              <a:buAutoNum type="arabicPeriod"/>
            </a:pPr>
            <a:endParaRPr lang="en-US" dirty="0"/>
          </a:p>
          <a:p>
            <a:pPr marL="457200" indent="-457200">
              <a:buAutoNum type="arabicPeriod"/>
            </a:pPr>
            <a:r>
              <a:rPr lang="en-US" dirty="0"/>
              <a:t>Admin :The system will verify the Admin with his/her registered Email and password,  then it will take to the admin portal.</a:t>
            </a:r>
          </a:p>
          <a:p>
            <a:pPr marL="457200" indent="-457200">
              <a:buAutoNum type="arabicPeriod"/>
            </a:pPr>
            <a:endParaRPr lang="en-US" dirty="0"/>
          </a:p>
          <a:p>
            <a:pPr marL="457200" indent="-457200">
              <a:buAutoNum type="arabicPeriod"/>
            </a:pPr>
            <a:r>
              <a:rPr lang="en-US" dirty="0"/>
              <a:t>Employee: The system will verify the Employee with his/her registered Email id and password,  then it will take to the Employee portal.</a:t>
            </a:r>
          </a:p>
        </p:txBody>
      </p:sp>
    </p:spTree>
    <p:extLst>
      <p:ext uri="{BB962C8B-B14F-4D97-AF65-F5344CB8AC3E}">
        <p14:creationId xmlns:p14="http://schemas.microsoft.com/office/powerpoint/2010/main" val="1642352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574298A-904A-4011-8059-87DB2E05DCAB}"/>
              </a:ext>
            </a:extLst>
          </p:cNvPr>
          <p:cNvSpPr/>
          <p:nvPr/>
        </p:nvSpPr>
        <p:spPr>
          <a:xfrm>
            <a:off x="6162042" y="2868118"/>
            <a:ext cx="6024878" cy="430887"/>
          </a:xfrm>
          <a:prstGeom prst="rect">
            <a:avLst/>
          </a:prstGeom>
        </p:spPr>
        <p:txBody>
          <a:bodyPr wrap="square">
            <a:spAutoFit/>
          </a:bodyPr>
          <a:lstStyle/>
          <a:p>
            <a:pPr algn="ctr"/>
            <a:r>
              <a:rPr lang="en-US" sz="2200" dirty="0">
                <a:effectLst>
                  <a:reflection blurRad="6350" stA="55000" endA="50" endPos="85000" dist="29997" dir="5400000" sy="-100000" algn="bl" rotWithShape="0"/>
                </a:effectLst>
              </a:rPr>
              <a:t>				 2 . EMPLOYEE LOGIN </a:t>
            </a:r>
          </a:p>
        </p:txBody>
      </p:sp>
      <p:sp>
        <p:nvSpPr>
          <p:cNvPr id="25" name="Title 24">
            <a:extLst>
              <a:ext uri="{FF2B5EF4-FFF2-40B4-BE49-F238E27FC236}">
                <a16:creationId xmlns:a16="http://schemas.microsoft.com/office/drawing/2014/main" id="{86C90FAF-8AEC-4172-9B3F-11BC42E58CAF}"/>
              </a:ext>
            </a:extLst>
          </p:cNvPr>
          <p:cNvSpPr>
            <a:spLocks noGrp="1"/>
          </p:cNvSpPr>
          <p:nvPr>
            <p:ph type="title"/>
          </p:nvPr>
        </p:nvSpPr>
        <p:spPr>
          <a:xfrm>
            <a:off x="542791" y="825339"/>
            <a:ext cx="5410969" cy="690294"/>
          </a:xfrm>
        </p:spPr>
        <p:txBody>
          <a:bodyPr>
            <a:normAutofit/>
          </a:bodyPr>
          <a:lstStyle/>
          <a:p>
            <a:pPr algn="ctr"/>
            <a:r>
              <a:rPr lang="en-US" sz="2200" dirty="0">
                <a:effectLst>
                  <a:reflection blurRad="6350" stA="55000" endA="50" endPos="85000" dist="29997" dir="5400000" sy="-100000" algn="bl" rotWithShape="0"/>
                </a:effectLst>
              </a:rPr>
              <a:t>		1. Admin Login </a:t>
            </a:r>
          </a:p>
        </p:txBody>
      </p:sp>
      <p:pic>
        <p:nvPicPr>
          <p:cNvPr id="7" name="Picture 6">
            <a:extLst>
              <a:ext uri="{FF2B5EF4-FFF2-40B4-BE49-F238E27FC236}">
                <a16:creationId xmlns:a16="http://schemas.microsoft.com/office/drawing/2014/main" id="{9426E717-4B77-4E7E-BCF3-BF41974BC5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15633"/>
            <a:ext cx="6024878" cy="29533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A8A2FD06-430C-40F0-B8BC-A5F5634D7F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459050"/>
            <a:ext cx="6096000" cy="27738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59533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DB18DD-175C-4DDC-BC90-CCDF6B362AAB}"/>
              </a:ext>
            </a:extLst>
          </p:cNvPr>
          <p:cNvSpPr>
            <a:spLocks noGrp="1"/>
          </p:cNvSpPr>
          <p:nvPr>
            <p:ph idx="1"/>
          </p:nvPr>
        </p:nvSpPr>
        <p:spPr>
          <a:xfrm>
            <a:off x="708660" y="1259840"/>
            <a:ext cx="10774680" cy="5365245"/>
          </a:xfrm>
        </p:spPr>
        <p:txBody>
          <a:bodyPr>
            <a:normAutofit/>
          </a:bodyPr>
          <a:lstStyle/>
          <a:p>
            <a:r>
              <a:rPr lang="en-US" sz="3200" b="1" u="sn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STEP 3</a:t>
            </a:r>
            <a:r>
              <a:rPr lang="en-US" sz="32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t>
            </a:r>
          </a:p>
          <a:p>
            <a:endParaRPr lang="en-US" sz="2400" dirty="0"/>
          </a:p>
          <a:p>
            <a:r>
              <a:rPr lang="en-US" sz="2400" dirty="0"/>
              <a:t>If the user successfully logged in as admin ,system will show a list of operations such as: Adding a new employee ,view employee, assign project, Employee Leave etc.</a:t>
            </a:r>
          </a:p>
          <a:p>
            <a:endParaRPr lang="en-US" sz="2400" dirty="0"/>
          </a:p>
          <a:p>
            <a:r>
              <a:rPr lang="en-US" sz="2400" dirty="0"/>
              <a:t>If the user successfully logged in as employee ,system will show a list of operations such as: My Projects , Applying for a leave etc.</a:t>
            </a:r>
          </a:p>
        </p:txBody>
      </p:sp>
    </p:spTree>
    <p:extLst>
      <p:ext uri="{BB962C8B-B14F-4D97-AF65-F5344CB8AC3E}">
        <p14:creationId xmlns:p14="http://schemas.microsoft.com/office/powerpoint/2010/main" val="18444114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510668F2-2EB7-4DE3-8DDC-780931E72C5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 y="0"/>
            <a:ext cx="6095999" cy="6858000"/>
          </a:xfrm>
        </p:spPr>
      </p:pic>
      <p:pic>
        <p:nvPicPr>
          <p:cNvPr id="9" name="Content Placeholder 8">
            <a:extLst>
              <a:ext uri="{FF2B5EF4-FFF2-40B4-BE49-F238E27FC236}">
                <a16:creationId xmlns:a16="http://schemas.microsoft.com/office/drawing/2014/main" id="{617A32A5-52B8-4DCD-80FD-118997CF474A}"/>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97600" y="0"/>
            <a:ext cx="5994399" cy="6858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67722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D747108-1103-475E-A21F-A65813DE62BE}"/>
              </a:ext>
            </a:extLst>
          </p:cNvPr>
          <p:cNvSpPr>
            <a:spLocks noGrp="1"/>
          </p:cNvSpPr>
          <p:nvPr>
            <p:ph type="title"/>
          </p:nvPr>
        </p:nvSpPr>
        <p:spPr>
          <a:xfrm>
            <a:off x="5588000" y="121920"/>
            <a:ext cx="6309360" cy="924560"/>
          </a:xfrm>
        </p:spPr>
        <p:txBody>
          <a:bodyPr>
            <a:normAutofit fontScale="90000"/>
          </a:bodyPr>
          <a:lstStyle/>
          <a:p>
            <a:pPr algn="ctr"/>
            <a:r>
              <a:rPr lang="en-US" dirty="0">
                <a:effectLst>
                  <a:reflection blurRad="6350" stA="55000" endA="300" endPos="45500" dir="5400000" sy="-100000" algn="bl" rotWithShape="0"/>
                </a:effectLst>
              </a:rPr>
              <a:t>EMPLOYEE LEADERBOARD</a:t>
            </a:r>
          </a:p>
        </p:txBody>
      </p:sp>
      <p:pic>
        <p:nvPicPr>
          <p:cNvPr id="3" name="Picture 2">
            <a:extLst>
              <a:ext uri="{FF2B5EF4-FFF2-40B4-BE49-F238E27FC236}">
                <a16:creationId xmlns:a16="http://schemas.microsoft.com/office/drawing/2014/main" id="{12D8DAEF-826B-4BCB-BC72-82CF3DDA2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2124" y="1300480"/>
            <a:ext cx="11480596" cy="517144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1866251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9DA7B2F-F4BC-4C78-99C0-61CEEF42A657}"/>
              </a:ext>
            </a:extLst>
          </p:cNvPr>
          <p:cNvSpPr txBox="1"/>
          <p:nvPr/>
        </p:nvSpPr>
        <p:spPr>
          <a:xfrm>
            <a:off x="7010399" y="81280"/>
            <a:ext cx="4145281" cy="607665"/>
          </a:xfrm>
          <a:prstGeom prst="rect">
            <a:avLst/>
          </a:prstGeom>
          <a:noFill/>
        </p:spPr>
        <p:txBody>
          <a:bodyPr wrap="square" rtlCol="0">
            <a:spAutoFit/>
          </a:bodyPr>
          <a:lstStyle/>
          <a:p>
            <a:r>
              <a:rPr lang="en-US" sz="32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LIST OF  EMPLOYEE’S </a:t>
            </a:r>
          </a:p>
        </p:txBody>
      </p:sp>
      <p:pic>
        <p:nvPicPr>
          <p:cNvPr id="7" name="Picture 6">
            <a:extLst>
              <a:ext uri="{FF2B5EF4-FFF2-40B4-BE49-F238E27FC236}">
                <a16:creationId xmlns:a16="http://schemas.microsoft.com/office/drawing/2014/main" id="{363EB13D-0281-4462-9D06-79C4A4FC4C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9381"/>
            <a:ext cx="12192000" cy="59986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23558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BD308-3977-46D3-82B7-831E011DC945}"/>
              </a:ext>
            </a:extLst>
          </p:cNvPr>
          <p:cNvSpPr>
            <a:spLocks noGrp="1"/>
          </p:cNvSpPr>
          <p:nvPr>
            <p:ph type="title"/>
          </p:nvPr>
        </p:nvSpPr>
        <p:spPr>
          <a:xfrm>
            <a:off x="685800" y="733893"/>
            <a:ext cx="8610600" cy="1293028"/>
          </a:xfrm>
        </p:spPr>
        <p:txBody>
          <a:bodyPr/>
          <a:lstStyle/>
          <a:p>
            <a:pPr algn="ctr"/>
            <a:r>
              <a:rPr lang="en-US" b="1" dirty="0">
                <a:effectLst>
                  <a:glow rad="228600">
                    <a:schemeClr val="accent5">
                      <a:satMod val="175000"/>
                      <a:alpha val="40000"/>
                    </a:schemeClr>
                  </a:glow>
                </a:effectLst>
              </a:rPr>
              <a:t>            </a:t>
            </a:r>
            <a:r>
              <a:rPr lang="en-US" b="1" dirty="0">
                <a:effectLst>
                  <a:glow rad="228600">
                    <a:schemeClr val="accent5">
                      <a:satMod val="175000"/>
                      <a:alpha val="40000"/>
                    </a:schemeClr>
                  </a:glow>
                  <a:reflection blurRad="6350" stA="55000" endA="50" endPos="85000" dist="29997" dir="5400000" sy="-100000" algn="bl" rotWithShape="0"/>
                </a:effectLst>
              </a:rPr>
              <a:t> </a:t>
            </a:r>
            <a:r>
              <a:rPr lang="en-US" b="1" dirty="0">
                <a:effectLst>
                  <a:glow rad="228600">
                    <a:schemeClr val="accent5">
                      <a:satMod val="175000"/>
                      <a:alpha val="40000"/>
                    </a:schemeClr>
                  </a:glow>
                  <a:reflection blurRad="6350" stA="55000" endA="300" endPos="45500" dir="5400000" sy="-100000" algn="bl" rotWithShape="0"/>
                </a:effectLst>
              </a:rPr>
              <a:t>The conclusion</a:t>
            </a:r>
          </a:p>
        </p:txBody>
      </p:sp>
      <p:sp>
        <p:nvSpPr>
          <p:cNvPr id="3" name="Content Placeholder 2">
            <a:extLst>
              <a:ext uri="{FF2B5EF4-FFF2-40B4-BE49-F238E27FC236}">
                <a16:creationId xmlns:a16="http://schemas.microsoft.com/office/drawing/2014/main" id="{899F73A7-A507-4810-8852-8AB34084CDB7}"/>
              </a:ext>
            </a:extLst>
          </p:cNvPr>
          <p:cNvSpPr>
            <a:spLocks noGrp="1"/>
          </p:cNvSpPr>
          <p:nvPr>
            <p:ph idx="1"/>
          </p:nvPr>
        </p:nvSpPr>
        <p:spPr>
          <a:xfrm>
            <a:off x="685800" y="1877531"/>
            <a:ext cx="10820400" cy="4308605"/>
          </a:xfrm>
        </p:spPr>
        <p:txBody>
          <a:bodyPr>
            <a:normAutofit/>
          </a:bodyPr>
          <a:lstStyle/>
          <a:p>
            <a:pPr marL="914400" lvl="1" indent="-457200">
              <a:buAutoNum type="arabicPeriod"/>
            </a:pPr>
            <a:endParaRPr lang="en-US" sz="2400" dirty="0"/>
          </a:p>
          <a:p>
            <a:pPr marL="914400" lvl="1" indent="-457200">
              <a:buAutoNum type="arabicPeriod"/>
            </a:pPr>
            <a:r>
              <a:rPr lang="en-US" sz="2400" dirty="0"/>
              <a:t>Provides Computerized System for maintaining records.</a:t>
            </a:r>
          </a:p>
          <a:p>
            <a:pPr marL="914400" lvl="1" indent="-457200">
              <a:buAutoNum type="arabicPeriod"/>
            </a:pPr>
            <a:endParaRPr lang="en-US" sz="2400" dirty="0"/>
          </a:p>
          <a:p>
            <a:pPr marL="914400" lvl="1" indent="-457200">
              <a:buAutoNum type="arabicPeriod"/>
            </a:pPr>
            <a:r>
              <a:rPr lang="en-US" sz="2400" dirty="0"/>
              <a:t>The system is more efficient and reliable.</a:t>
            </a:r>
          </a:p>
          <a:p>
            <a:pPr marL="914400" lvl="1" indent="-457200">
              <a:buAutoNum type="arabicPeriod"/>
            </a:pPr>
            <a:endParaRPr lang="en-US" sz="2400" dirty="0"/>
          </a:p>
          <a:p>
            <a:pPr marL="914400" lvl="1" indent="-457200">
              <a:buAutoNum type="arabicPeriod"/>
            </a:pPr>
            <a:r>
              <a:rPr lang="en-US" sz="2400" dirty="0"/>
              <a:t>Avoids human errors and efforts for maintaining daily data. Also avoids data inconsistency and redundancy.</a:t>
            </a:r>
          </a:p>
          <a:p>
            <a:pPr marL="914400" lvl="1" indent="-457200">
              <a:buAutoNum type="arabicPeriod"/>
            </a:pPr>
            <a:endParaRPr lang="en-US" sz="2400" dirty="0"/>
          </a:p>
          <a:p>
            <a:pPr marL="914400" lvl="1" indent="-457200">
              <a:buAutoNum type="arabicPeriod"/>
            </a:pPr>
            <a:r>
              <a:rPr lang="en-US" sz="2400" dirty="0"/>
              <a:t>It has no hidden costs and fairs</a:t>
            </a:r>
          </a:p>
          <a:p>
            <a:pPr marL="457200" lvl="1" indent="0">
              <a:buNone/>
            </a:pPr>
            <a:endParaRPr lang="en-US" sz="2400" dirty="0"/>
          </a:p>
        </p:txBody>
      </p:sp>
    </p:spTree>
    <p:extLst>
      <p:ext uri="{BB962C8B-B14F-4D97-AF65-F5344CB8AC3E}">
        <p14:creationId xmlns:p14="http://schemas.microsoft.com/office/powerpoint/2010/main" val="1124592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500"/>
                                  </p:stCondLst>
                                  <p:childTnLst>
                                    <p:animScale>
                                      <p:cBhvr>
                                        <p:cTn id="6" dur="2000" fill="hold"/>
                                        <p:tgtEl>
                                          <p:spTgt spid="2"/>
                                        </p:tgtEl>
                                      </p:cBhvr>
                                      <p:by x="150000" y="150000"/>
                                    </p:animScale>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054DA17-F8C3-4058-8BCB-B8609B78C9C2}"/>
              </a:ext>
            </a:extLst>
          </p:cNvPr>
          <p:cNvSpPr>
            <a:spLocks noGrp="1"/>
          </p:cNvSpPr>
          <p:nvPr>
            <p:ph type="body" idx="1"/>
          </p:nvPr>
        </p:nvSpPr>
        <p:spPr>
          <a:xfrm>
            <a:off x="255270" y="3190888"/>
            <a:ext cx="6014720" cy="3281679"/>
          </a:xfrm>
        </p:spPr>
        <p:txBody>
          <a:bodyPr>
            <a:normAutofit/>
            <a:scene3d>
              <a:camera prst="isometricTopUp">
                <a:rot lat="19114093" lon="19494844" rev="2028525"/>
              </a:camera>
              <a:lightRig rig="threePt" dir="t"/>
            </a:scene3d>
          </a:bodyPr>
          <a:lstStyle/>
          <a:p>
            <a:pPr algn="ctr"/>
            <a:r>
              <a:rPr lang="en-US" b="1" u="sng" dirty="0">
                <a:ln w="0"/>
                <a:gradFill>
                  <a:gsLst>
                    <a:gs pos="21000">
                      <a:srgbClr val="53575C"/>
                    </a:gs>
                    <a:gs pos="88000">
                      <a:srgbClr val="C5C7CA"/>
                    </a:gs>
                  </a:gsLst>
                  <a:lin ang="5400000"/>
                </a:gradFill>
              </a:rPr>
              <a:t>DBMS PROJECT ON</a:t>
            </a:r>
          </a:p>
          <a:p>
            <a:pPr algn="ctr"/>
            <a:r>
              <a:rPr lang="en-US" b="1" u="sng" dirty="0">
                <a:ln w="0"/>
                <a:gradFill>
                  <a:gsLst>
                    <a:gs pos="21000">
                      <a:srgbClr val="53575C"/>
                    </a:gs>
                    <a:gs pos="88000">
                      <a:srgbClr val="C5C7CA"/>
                    </a:gs>
                  </a:gsLst>
                  <a:lin ang="5400000"/>
                </a:gradFill>
              </a:rPr>
              <a:t>EMPLOYEE MANAGEMENT SYSTEM</a:t>
            </a:r>
          </a:p>
          <a:p>
            <a:pPr algn="ctr"/>
            <a:r>
              <a:rPr lang="en-US" b="1" dirty="0"/>
              <a:t>BY</a:t>
            </a:r>
          </a:p>
          <a:p>
            <a:pPr algn="ctr"/>
            <a:r>
              <a:rPr lang="en-US" b="1" dirty="0"/>
              <a:t>S Manikantaswara Reddy</a:t>
            </a:r>
          </a:p>
          <a:p>
            <a:pPr algn="ctr"/>
            <a:r>
              <a:rPr lang="en-US" b="1" dirty="0" err="1"/>
              <a:t>Rohtih</a:t>
            </a:r>
            <a:r>
              <a:rPr lang="en-US" b="1" dirty="0"/>
              <a:t> B</a:t>
            </a:r>
          </a:p>
          <a:p>
            <a:pPr algn="ctr"/>
            <a:r>
              <a:rPr lang="en-US" b="1" dirty="0"/>
              <a:t>Sai Prasad Reddy G</a:t>
            </a:r>
          </a:p>
        </p:txBody>
      </p:sp>
      <p:pic>
        <p:nvPicPr>
          <p:cNvPr id="6" name="Content Placeholder 5">
            <a:extLst>
              <a:ext uri="{FF2B5EF4-FFF2-40B4-BE49-F238E27FC236}">
                <a16:creationId xmlns:a16="http://schemas.microsoft.com/office/drawing/2014/main" id="{CE886E1C-E7B2-4199-A3A6-E40FE28198A9}"/>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3960745" y="441960"/>
            <a:ext cx="8231255" cy="29159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304387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1000"/>
                                        <p:tgtEl>
                                          <p:spTgt spid="3">
                                            <p:txEl>
                                              <p:pRg st="3" end="3"/>
                                            </p:txEl>
                                          </p:spTgt>
                                        </p:tgtEl>
                                      </p:cBhvr>
                                    </p:animEffect>
                                    <p:anim calcmode="lin" valueType="num">
                                      <p:cBhvr>
                                        <p:cTn id="1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1000"/>
                                        <p:tgtEl>
                                          <p:spTgt spid="3">
                                            <p:txEl>
                                              <p:pRg st="5" end="5"/>
                                            </p:txEl>
                                          </p:spTgt>
                                        </p:tgtEl>
                                      </p:cBhvr>
                                    </p:animEffect>
                                    <p:anim calcmode="lin" valueType="num">
                                      <p:cBhvr>
                                        <p:cTn id="2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0A1D4FF7-4973-4E89-87B8-243ADD55F5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200" y="196644"/>
            <a:ext cx="11866880" cy="641758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15487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00AC4-5803-44D2-A0EC-B72FA0807673}"/>
              </a:ext>
            </a:extLst>
          </p:cNvPr>
          <p:cNvSpPr>
            <a:spLocks noGrp="1"/>
          </p:cNvSpPr>
          <p:nvPr>
            <p:ph type="title"/>
          </p:nvPr>
        </p:nvSpPr>
        <p:spPr>
          <a:xfrm>
            <a:off x="685801" y="820910"/>
            <a:ext cx="8707120" cy="825010"/>
          </a:xfrm>
        </p:spPr>
        <p:txBody>
          <a:bodyPr>
            <a:normAutofit/>
            <a:scene3d>
              <a:camera prst="orthographicFront"/>
              <a:lightRig rig="harsh" dir="t"/>
            </a:scene3d>
            <a:sp3d extrusionH="57150" prstMaterial="matte">
              <a:bevelT w="63500" h="12700" prst="angle"/>
              <a:contourClr>
                <a:schemeClr val="bg1">
                  <a:lumMod val="65000"/>
                </a:schemeClr>
              </a:contourClr>
            </a:sp3d>
          </a:bodyPr>
          <a:lstStyle/>
          <a:p>
            <a:pPr algn="l"/>
            <a:r>
              <a:rPr lang="en-US" b="1" cap="none" dirty="0">
                <a:ln w="0"/>
                <a:blipFill>
                  <a:blip r:embed="rId2"/>
                  <a:tile tx="0" ty="0" sx="100000" sy="100000" flip="none" algn="tl"/>
                </a:blipFill>
                <a:effectLst>
                  <a:reflection blurRad="6350" stA="50000" endA="300" endPos="50000" dist="60007" dir="5400000" sy="-100000" algn="bl" rotWithShape="0"/>
                </a:effectLst>
              </a:rPr>
              <a:t>INTRODUCTION :</a:t>
            </a:r>
          </a:p>
        </p:txBody>
      </p:sp>
      <p:sp>
        <p:nvSpPr>
          <p:cNvPr id="3" name="Text Placeholder 2">
            <a:extLst>
              <a:ext uri="{FF2B5EF4-FFF2-40B4-BE49-F238E27FC236}">
                <a16:creationId xmlns:a16="http://schemas.microsoft.com/office/drawing/2014/main" id="{01AA6162-A391-47DE-9C8A-0454285EF411}"/>
              </a:ext>
            </a:extLst>
          </p:cNvPr>
          <p:cNvSpPr>
            <a:spLocks noGrp="1"/>
          </p:cNvSpPr>
          <p:nvPr>
            <p:ph type="body" idx="1"/>
          </p:nvPr>
        </p:nvSpPr>
        <p:spPr>
          <a:xfrm>
            <a:off x="685801" y="1979507"/>
            <a:ext cx="10342879" cy="2866813"/>
          </a:xfrm>
        </p:spPr>
        <p:txBody>
          <a:bodyPr>
            <a:normAutofit/>
          </a:bodyPr>
          <a:lstStyle/>
          <a:p>
            <a:pPr algn="l"/>
            <a:r>
              <a:rPr lang="en-US" dirty="0"/>
              <a:t>This is a typical Employee management system which maintains the information about the personal and official details of the employees. It is developed to override the problems of practicing manual system and reduces the Paper Work. It is a distributed application, developed to maintain the details of employees working in any Organization.</a:t>
            </a:r>
          </a:p>
          <a:p>
            <a:pPr algn="l"/>
            <a:endParaRPr lang="en-US" dirty="0"/>
          </a:p>
        </p:txBody>
      </p:sp>
    </p:spTree>
    <p:extLst>
      <p:ext uri="{BB962C8B-B14F-4D97-AF65-F5344CB8AC3E}">
        <p14:creationId xmlns:p14="http://schemas.microsoft.com/office/powerpoint/2010/main" val="1624369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6CE655-CEEE-40AA-91CA-6621D3518E89}"/>
              </a:ext>
            </a:extLst>
          </p:cNvPr>
          <p:cNvSpPr>
            <a:spLocks noGrp="1"/>
          </p:cNvSpPr>
          <p:nvPr>
            <p:ph idx="1"/>
          </p:nvPr>
        </p:nvSpPr>
        <p:spPr>
          <a:xfrm>
            <a:off x="457200" y="1391921"/>
            <a:ext cx="11049000" cy="5008880"/>
          </a:xfrm>
        </p:spPr>
        <p:txBody>
          <a:bodyPr/>
          <a:lstStyle/>
          <a:p>
            <a:r>
              <a:rPr lang="en-US" sz="3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ABSTRACT :</a:t>
            </a:r>
          </a:p>
          <a:p>
            <a:endParaRPr lang="en-US" dirty="0"/>
          </a:p>
          <a:p>
            <a:r>
              <a:rPr lang="en-US" dirty="0"/>
              <a:t>The objective of this project is to provide a simple approach towards the management of employee information. And to develop a well designed database to store employee information. Also this project aims to simplify the task of maintaining records of the employees of any Enterprise.</a:t>
            </a:r>
          </a:p>
          <a:p>
            <a:endParaRPr lang="en-US" dirty="0"/>
          </a:p>
          <a:p>
            <a:r>
              <a:rPr lang="en-US" dirty="0"/>
              <a:t>Employee Management System is a mini project built using HTML, CSS, PHP and MYSQL database. Acts as a Tool to manage inner operations of a company related to employee details, salary, leave and many more.</a:t>
            </a:r>
          </a:p>
        </p:txBody>
      </p:sp>
    </p:spTree>
    <p:extLst>
      <p:ext uri="{BB962C8B-B14F-4D97-AF65-F5344CB8AC3E}">
        <p14:creationId xmlns:p14="http://schemas.microsoft.com/office/powerpoint/2010/main" val="2176927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2FA039-07D3-4042-9830-D574676B1166}"/>
              </a:ext>
            </a:extLst>
          </p:cNvPr>
          <p:cNvSpPr>
            <a:spLocks noGrp="1"/>
          </p:cNvSpPr>
          <p:nvPr>
            <p:ph idx="1"/>
          </p:nvPr>
        </p:nvSpPr>
        <p:spPr>
          <a:xfrm>
            <a:off x="528319" y="314960"/>
            <a:ext cx="10977880" cy="5761485"/>
          </a:xfrm>
        </p:spPr>
        <p:txBody>
          <a:bodyPr/>
          <a:lstStyle/>
          <a:p>
            <a:endParaRPr lang="en-US" dirty="0"/>
          </a:p>
          <a:p>
            <a:endParaRPr lang="en-US" dirty="0"/>
          </a:p>
          <a:p>
            <a:endParaRPr lang="en-US" dirty="0"/>
          </a:p>
          <a:p>
            <a:endParaRPr lang="en-US" dirty="0"/>
          </a:p>
          <a:p>
            <a:endParaRPr lang="en-US" dirty="0"/>
          </a:p>
          <a:p>
            <a:pPr marL="0" indent="0">
              <a:buNone/>
            </a:pPr>
            <a:endParaRPr lang="en-US" dirty="0"/>
          </a:p>
        </p:txBody>
      </p:sp>
      <p:graphicFrame>
        <p:nvGraphicFramePr>
          <p:cNvPr id="6" name="Table 5">
            <a:extLst>
              <a:ext uri="{FF2B5EF4-FFF2-40B4-BE49-F238E27FC236}">
                <a16:creationId xmlns:a16="http://schemas.microsoft.com/office/drawing/2014/main" id="{3A49F007-9A73-4900-B776-5D63FB6985B0}"/>
              </a:ext>
            </a:extLst>
          </p:cNvPr>
          <p:cNvGraphicFramePr>
            <a:graphicFrameLocks noGrp="1"/>
          </p:cNvGraphicFramePr>
          <p:nvPr>
            <p:extLst>
              <p:ext uri="{D42A27DB-BD31-4B8C-83A1-F6EECF244321}">
                <p14:modId xmlns:p14="http://schemas.microsoft.com/office/powerpoint/2010/main" val="2133995710"/>
              </p:ext>
            </p:extLst>
          </p:nvPr>
        </p:nvGraphicFramePr>
        <p:xfrm>
          <a:off x="762000" y="1757680"/>
          <a:ext cx="10744199" cy="4236721"/>
        </p:xfrm>
        <a:graphic>
          <a:graphicData uri="http://schemas.openxmlformats.org/drawingml/2006/table">
            <a:tbl>
              <a:tblPr firstRow="1" bandRow="1">
                <a:tableStyleId>{5C22544A-7EE6-4342-B048-85BDC9FD1C3A}</a:tableStyleId>
              </a:tblPr>
              <a:tblGrid>
                <a:gridCol w="1257642">
                  <a:extLst>
                    <a:ext uri="{9D8B030D-6E8A-4147-A177-3AD203B41FA5}">
                      <a16:colId xmlns:a16="http://schemas.microsoft.com/office/drawing/2014/main" val="163474131"/>
                    </a:ext>
                  </a:extLst>
                </a:gridCol>
                <a:gridCol w="1945294">
                  <a:extLst>
                    <a:ext uri="{9D8B030D-6E8A-4147-A177-3AD203B41FA5}">
                      <a16:colId xmlns:a16="http://schemas.microsoft.com/office/drawing/2014/main" val="3442421559"/>
                    </a:ext>
                  </a:extLst>
                </a:gridCol>
                <a:gridCol w="2537116">
                  <a:extLst>
                    <a:ext uri="{9D8B030D-6E8A-4147-A177-3AD203B41FA5}">
                      <a16:colId xmlns:a16="http://schemas.microsoft.com/office/drawing/2014/main" val="4150740704"/>
                    </a:ext>
                  </a:extLst>
                </a:gridCol>
                <a:gridCol w="2164063">
                  <a:extLst>
                    <a:ext uri="{9D8B030D-6E8A-4147-A177-3AD203B41FA5}">
                      <a16:colId xmlns:a16="http://schemas.microsoft.com/office/drawing/2014/main" val="294790446"/>
                    </a:ext>
                  </a:extLst>
                </a:gridCol>
                <a:gridCol w="2840084">
                  <a:extLst>
                    <a:ext uri="{9D8B030D-6E8A-4147-A177-3AD203B41FA5}">
                      <a16:colId xmlns:a16="http://schemas.microsoft.com/office/drawing/2014/main" val="3294347356"/>
                    </a:ext>
                  </a:extLst>
                </a:gridCol>
              </a:tblGrid>
              <a:tr h="1151667">
                <a:tc>
                  <a:txBody>
                    <a:bodyPr/>
                    <a:lstStyle/>
                    <a:p>
                      <a:r>
                        <a:rPr lang="en-US" sz="2000" dirty="0"/>
                        <a:t>SL NO</a:t>
                      </a:r>
                    </a:p>
                  </a:txBody>
                  <a:tcPr/>
                </a:tc>
                <a:tc>
                  <a:txBody>
                    <a:bodyPr/>
                    <a:lstStyle/>
                    <a:p>
                      <a:r>
                        <a:rPr lang="en-US" dirty="0"/>
                        <a:t>ITEM</a:t>
                      </a:r>
                    </a:p>
                  </a:txBody>
                  <a:tcPr/>
                </a:tc>
                <a:tc>
                  <a:txBody>
                    <a:bodyPr/>
                    <a:lstStyle/>
                    <a:p>
                      <a:r>
                        <a:rPr lang="en-US" dirty="0"/>
                        <a:t>REQUIREMENT</a:t>
                      </a:r>
                    </a:p>
                  </a:txBody>
                  <a:tcPr/>
                </a:tc>
                <a:tc>
                  <a:txBody>
                    <a:bodyPr/>
                    <a:lstStyle/>
                    <a:p>
                      <a:r>
                        <a:rPr lang="en-US" dirty="0"/>
                        <a:t>RESPONSIBILITY</a:t>
                      </a:r>
                    </a:p>
                  </a:txBody>
                  <a:tcPr/>
                </a:tc>
                <a:tc>
                  <a:txBody>
                    <a:bodyPr/>
                    <a:lstStyle/>
                    <a:p>
                      <a:r>
                        <a:rPr lang="en-US" dirty="0"/>
                        <a:t>STATUS</a:t>
                      </a:r>
                    </a:p>
                  </a:txBody>
                  <a:tcPr/>
                </a:tc>
                <a:extLst>
                  <a:ext uri="{0D108BD9-81ED-4DB2-BD59-A6C34878D82A}">
                    <a16:rowId xmlns:a16="http://schemas.microsoft.com/office/drawing/2014/main" val="2700074491"/>
                  </a:ext>
                </a:extLst>
              </a:tr>
              <a:tr h="1542527">
                <a:tc>
                  <a:txBody>
                    <a:bodyPr/>
                    <a:lstStyle/>
                    <a:p>
                      <a:r>
                        <a:rPr lang="en-US" dirty="0"/>
                        <a:t>1)</a:t>
                      </a:r>
                    </a:p>
                  </a:txBody>
                  <a:tcPr/>
                </a:tc>
                <a:tc>
                  <a:txBody>
                    <a:bodyPr/>
                    <a:lstStyle/>
                    <a:p>
                      <a:r>
                        <a:rPr lang="en-US" dirty="0"/>
                        <a:t>Software</a:t>
                      </a:r>
                    </a:p>
                  </a:txBody>
                  <a:tcPr/>
                </a:tc>
                <a:tc>
                  <a:txBody>
                    <a:bodyPr/>
                    <a:lstStyle/>
                    <a:p>
                      <a:r>
                        <a:rPr lang="en-US" dirty="0"/>
                        <a:t>VS code , XAMPP server,</a:t>
                      </a:r>
                    </a:p>
                  </a:txBody>
                  <a:tcPr/>
                </a:tc>
                <a:tc>
                  <a:txBody>
                    <a:bodyPr/>
                    <a:lstStyle/>
                    <a:p>
                      <a:r>
                        <a:rPr lang="en-US" dirty="0"/>
                        <a:t>TEAM</a:t>
                      </a:r>
                    </a:p>
                  </a:txBody>
                  <a:tcPr/>
                </a:tc>
                <a:tc>
                  <a:txBody>
                    <a:bodyPr/>
                    <a:lstStyle/>
                    <a:p>
                      <a:r>
                        <a:rPr lang="en-US" dirty="0"/>
                        <a:t>COMPLETED</a:t>
                      </a:r>
                    </a:p>
                  </a:txBody>
                  <a:tcPr/>
                </a:tc>
                <a:extLst>
                  <a:ext uri="{0D108BD9-81ED-4DB2-BD59-A6C34878D82A}">
                    <a16:rowId xmlns:a16="http://schemas.microsoft.com/office/drawing/2014/main" val="1909495777"/>
                  </a:ext>
                </a:extLst>
              </a:tr>
              <a:tr h="1542527">
                <a:tc>
                  <a:txBody>
                    <a:bodyPr/>
                    <a:lstStyle/>
                    <a:p>
                      <a:r>
                        <a:rPr lang="en-US" dirty="0"/>
                        <a:t>2)</a:t>
                      </a:r>
                    </a:p>
                  </a:txBody>
                  <a:tcPr/>
                </a:tc>
                <a:tc>
                  <a:txBody>
                    <a:bodyPr/>
                    <a:lstStyle/>
                    <a:p>
                      <a:r>
                        <a:rPr lang="en-US" dirty="0"/>
                        <a:t>Document</a:t>
                      </a:r>
                    </a:p>
                  </a:txBody>
                  <a:tcPr/>
                </a:tc>
                <a:tc>
                  <a:txBody>
                    <a:bodyPr/>
                    <a:lstStyle/>
                    <a:p>
                      <a:r>
                        <a:rPr lang="en-US" dirty="0"/>
                        <a:t>MS word</a:t>
                      </a:r>
                    </a:p>
                  </a:txBody>
                  <a:tcPr/>
                </a:tc>
                <a:tc>
                  <a:txBody>
                    <a:bodyPr/>
                    <a:lstStyle/>
                    <a:p>
                      <a:r>
                        <a:rPr lang="en-US" dirty="0"/>
                        <a:t>TEAM</a:t>
                      </a:r>
                    </a:p>
                  </a:txBody>
                  <a:tcPr/>
                </a:tc>
                <a:tc>
                  <a:txBody>
                    <a:bodyPr/>
                    <a:lstStyle/>
                    <a:p>
                      <a:r>
                        <a:rPr lang="en-US" dirty="0"/>
                        <a:t>COMPLETED</a:t>
                      </a:r>
                    </a:p>
                  </a:txBody>
                  <a:tcPr/>
                </a:tc>
                <a:extLst>
                  <a:ext uri="{0D108BD9-81ED-4DB2-BD59-A6C34878D82A}">
                    <a16:rowId xmlns:a16="http://schemas.microsoft.com/office/drawing/2014/main" val="809433902"/>
                  </a:ext>
                </a:extLst>
              </a:tr>
            </a:tbl>
          </a:graphicData>
        </a:graphic>
      </p:graphicFrame>
    </p:spTree>
    <p:extLst>
      <p:ext uri="{BB962C8B-B14F-4D97-AF65-F5344CB8AC3E}">
        <p14:creationId xmlns:p14="http://schemas.microsoft.com/office/powerpoint/2010/main" val="3544898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14F9C6-6252-44A2-A0C5-042DF11262B0}"/>
              </a:ext>
            </a:extLst>
          </p:cNvPr>
          <p:cNvSpPr>
            <a:spLocks noGrp="1"/>
          </p:cNvSpPr>
          <p:nvPr>
            <p:ph idx="1"/>
          </p:nvPr>
        </p:nvSpPr>
        <p:spPr>
          <a:xfrm>
            <a:off x="529924" y="1499937"/>
            <a:ext cx="10947400" cy="4786125"/>
          </a:xfrm>
        </p:spPr>
        <p:txBody>
          <a:bodyPr/>
          <a:lstStyle/>
          <a:p>
            <a:r>
              <a:rPr 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HARDWARE  REQUIREMENTS :</a:t>
            </a:r>
          </a:p>
          <a:p>
            <a:pPr marL="0" indent="0">
              <a:buNone/>
            </a:pPr>
            <a:endParaRPr lang="en-US" dirty="0"/>
          </a:p>
          <a:p>
            <a:pPr marL="457200" indent="-457200">
              <a:buAutoNum type="arabicPeriod"/>
            </a:pPr>
            <a:r>
              <a:rPr lang="en-US" dirty="0"/>
              <a:t>PC with Quad core or above.</a:t>
            </a:r>
          </a:p>
          <a:p>
            <a:pPr marL="457200" indent="-457200">
              <a:buAutoNum type="arabicPeriod"/>
            </a:pPr>
            <a:endParaRPr lang="en-US" dirty="0"/>
          </a:p>
          <a:p>
            <a:pPr marL="457200" indent="-457200">
              <a:buAutoNum type="arabicPeriod"/>
            </a:pPr>
            <a:r>
              <a:rPr lang="en-US" dirty="0"/>
              <a:t>4GB RAM or above.</a:t>
            </a:r>
          </a:p>
          <a:p>
            <a:pPr marL="457200" indent="-457200">
              <a:buAutoNum type="arabicPeriod"/>
            </a:pPr>
            <a:endParaRPr lang="en-US" dirty="0"/>
          </a:p>
          <a:p>
            <a:pPr marL="457200" indent="-457200">
              <a:buAutoNum type="arabicPeriod"/>
            </a:pPr>
            <a:r>
              <a:rPr lang="en-US" dirty="0"/>
              <a:t>180 GB HARDDISK OR ABOVE.</a:t>
            </a:r>
          </a:p>
        </p:txBody>
      </p:sp>
    </p:spTree>
    <p:extLst>
      <p:ext uri="{BB962C8B-B14F-4D97-AF65-F5344CB8AC3E}">
        <p14:creationId xmlns:p14="http://schemas.microsoft.com/office/powerpoint/2010/main" val="2544375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8B8CC4-565B-49C5-AA1E-55A6EB03829A}"/>
              </a:ext>
            </a:extLst>
          </p:cNvPr>
          <p:cNvSpPr>
            <a:spLocks noGrp="1"/>
          </p:cNvSpPr>
          <p:nvPr>
            <p:ph idx="1"/>
          </p:nvPr>
        </p:nvSpPr>
        <p:spPr>
          <a:xfrm>
            <a:off x="579120" y="1310640"/>
            <a:ext cx="10927080" cy="4908045"/>
          </a:xfrm>
        </p:spPr>
        <p:txBody>
          <a:bodyPr/>
          <a:lstStyle/>
          <a:p>
            <a:r>
              <a:rPr 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SOFTWARE   REQUIREMENTS :</a:t>
            </a:r>
          </a:p>
          <a:p>
            <a:endParaRPr lang="en-US" dirty="0"/>
          </a:p>
          <a:p>
            <a:pPr marL="457200" indent="-457200">
              <a:buAutoNum type="arabicPeriod"/>
            </a:pPr>
            <a:r>
              <a:rPr lang="en-US" dirty="0"/>
              <a:t>Operating System: Windows 7 (or Latest).</a:t>
            </a:r>
          </a:p>
          <a:p>
            <a:pPr marL="457200" indent="-457200">
              <a:buAutoNum type="arabicPeriod"/>
            </a:pPr>
            <a:endParaRPr lang="en-US" dirty="0"/>
          </a:p>
          <a:p>
            <a:pPr marL="457200" indent="-457200">
              <a:buAutoNum type="arabicPeriod"/>
            </a:pPr>
            <a:r>
              <a:rPr lang="en-US" dirty="0"/>
              <a:t>VS CODE , XAMPP SERVER APPLICATION</a:t>
            </a:r>
          </a:p>
          <a:p>
            <a:pPr marL="457200" indent="-457200">
              <a:buAutoNum type="arabicPeriod"/>
            </a:pPr>
            <a:endParaRPr lang="en-US" dirty="0"/>
          </a:p>
          <a:p>
            <a:pPr marL="457200" indent="-457200">
              <a:buAutoNum type="arabicPeriod"/>
            </a:pPr>
            <a:r>
              <a:rPr lang="en-US" dirty="0"/>
              <a:t>MS Word And PowerPoint.</a:t>
            </a:r>
          </a:p>
        </p:txBody>
      </p:sp>
    </p:spTree>
    <p:extLst>
      <p:ext uri="{BB962C8B-B14F-4D97-AF65-F5344CB8AC3E}">
        <p14:creationId xmlns:p14="http://schemas.microsoft.com/office/powerpoint/2010/main" val="3484169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F6458E-AE4A-4242-BE05-04E40E7DB5D8}"/>
              </a:ext>
            </a:extLst>
          </p:cNvPr>
          <p:cNvSpPr>
            <a:spLocks noGrp="1"/>
          </p:cNvSpPr>
          <p:nvPr>
            <p:ph idx="1"/>
          </p:nvPr>
        </p:nvSpPr>
        <p:spPr>
          <a:xfrm>
            <a:off x="121920" y="619760"/>
            <a:ext cx="11917680" cy="7152640"/>
          </a:xfrm>
        </p:spPr>
        <p:txBody>
          <a:bodyPr>
            <a:normAutofit/>
          </a:bodyPr>
          <a:lstStyle/>
          <a:p>
            <a:pPr marL="0" indent="0">
              <a:buNone/>
            </a:pPr>
            <a:r>
              <a:rPr lang="en-US" b="1" dirty="0"/>
              <a:t>ADMIN MODULE:</a:t>
            </a:r>
          </a:p>
          <a:p>
            <a:pPr marL="0" indent="0">
              <a:buNone/>
            </a:pPr>
            <a:endParaRPr lang="en-US" b="1" dirty="0"/>
          </a:p>
          <a:p>
            <a:pPr marL="0" indent="0">
              <a:buNone/>
            </a:pPr>
            <a:r>
              <a:rPr lang="en-US" dirty="0"/>
              <a:t>Admin includes the following 				</a:t>
            </a:r>
          </a:p>
          <a:p>
            <a:pPr marL="0" indent="0">
              <a:buNone/>
            </a:pPr>
            <a:r>
              <a:rPr lang="en-US" dirty="0"/>
              <a:t>operations which defines the functionality of</a:t>
            </a:r>
          </a:p>
          <a:p>
            <a:pPr marL="0" indent="0">
              <a:buNone/>
            </a:pPr>
            <a:r>
              <a:rPr lang="en-US" dirty="0"/>
              <a:t> admin:-</a:t>
            </a:r>
          </a:p>
          <a:p>
            <a:pPr marL="0" indent="0">
              <a:buNone/>
            </a:pPr>
            <a:endParaRPr lang="en-US" dirty="0"/>
          </a:p>
          <a:p>
            <a:pPr marL="457200" indent="-457200">
              <a:buAutoNum type="arabicPeriod"/>
            </a:pPr>
            <a:r>
              <a:rPr lang="en-US" b="1" dirty="0">
                <a:solidFill>
                  <a:srgbClr val="00B0F0"/>
                </a:solidFill>
              </a:rPr>
              <a:t>Add Employee</a:t>
            </a:r>
            <a:r>
              <a:rPr lang="en-US" dirty="0"/>
              <a:t>                 </a:t>
            </a:r>
          </a:p>
          <a:p>
            <a:pPr marL="457200" indent="-457200">
              <a:buAutoNum type="arabicPeriod"/>
            </a:pPr>
            <a:r>
              <a:rPr lang="en-US" b="1" dirty="0">
                <a:solidFill>
                  <a:srgbClr val="00B0F0"/>
                </a:solidFill>
              </a:rPr>
              <a:t>View Employee</a:t>
            </a:r>
          </a:p>
          <a:p>
            <a:pPr marL="457200" indent="-457200">
              <a:buAutoNum type="arabicPeriod"/>
            </a:pPr>
            <a:r>
              <a:rPr lang="en-US" b="1" dirty="0">
                <a:solidFill>
                  <a:srgbClr val="00B0F0"/>
                </a:solidFill>
              </a:rPr>
              <a:t>Assign project</a:t>
            </a:r>
            <a:r>
              <a:rPr lang="en-US" dirty="0"/>
              <a:t>		</a:t>
            </a:r>
          </a:p>
          <a:p>
            <a:pPr marL="0" indent="0">
              <a:buNone/>
            </a:pPr>
            <a:r>
              <a:rPr lang="en-US" b="1" dirty="0">
                <a:solidFill>
                  <a:srgbClr val="00B0F0"/>
                </a:solidFill>
              </a:rPr>
              <a:t>4.   Project Status</a:t>
            </a:r>
          </a:p>
          <a:p>
            <a:pPr marL="0" indent="0">
              <a:buNone/>
            </a:pPr>
            <a:r>
              <a:rPr lang="en-US" b="1" dirty="0">
                <a:solidFill>
                  <a:srgbClr val="00B0F0"/>
                </a:solidFill>
              </a:rPr>
              <a:t>5.   Salary Table</a:t>
            </a:r>
            <a:endParaRPr lang="en-US" dirty="0"/>
          </a:p>
          <a:p>
            <a:pPr marL="0" indent="0">
              <a:buNone/>
            </a:pPr>
            <a:r>
              <a:rPr lang="en-US" b="1" dirty="0">
                <a:solidFill>
                  <a:srgbClr val="00B0F0"/>
                </a:solidFill>
              </a:rPr>
              <a:t>6.   Employee Leave</a:t>
            </a:r>
            <a:endParaRPr lang="en-US" dirty="0"/>
          </a:p>
        </p:txBody>
      </p:sp>
      <p:pic>
        <p:nvPicPr>
          <p:cNvPr id="10" name="Picture 9">
            <a:extLst>
              <a:ext uri="{FF2B5EF4-FFF2-40B4-BE49-F238E27FC236}">
                <a16:creationId xmlns:a16="http://schemas.microsoft.com/office/drawing/2014/main" id="{CF7D8D82-8427-4BE9-9B09-244EB794A9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3360" y="1595262"/>
            <a:ext cx="5252720" cy="3942518"/>
          </a:xfrm>
          <a:prstGeom prst="rect">
            <a:avLst/>
          </a:prstGeom>
        </p:spPr>
      </p:pic>
    </p:spTree>
    <p:extLst>
      <p:ext uri="{BB962C8B-B14F-4D97-AF65-F5344CB8AC3E}">
        <p14:creationId xmlns:p14="http://schemas.microsoft.com/office/powerpoint/2010/main" val="1093752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9E4C59-9593-4241-A1E5-85AB81C3805C}"/>
              </a:ext>
            </a:extLst>
          </p:cNvPr>
          <p:cNvSpPr>
            <a:spLocks noGrp="1"/>
          </p:cNvSpPr>
          <p:nvPr>
            <p:ph idx="1"/>
          </p:nvPr>
        </p:nvSpPr>
        <p:spPr>
          <a:xfrm>
            <a:off x="640080" y="1463040"/>
            <a:ext cx="10866120" cy="4755645"/>
          </a:xfrm>
        </p:spPr>
        <p:txBody>
          <a:bodyPr>
            <a:normAutofit/>
          </a:bodyPr>
          <a:lstStyle/>
          <a:p>
            <a:pPr marL="0" indent="0">
              <a:buNone/>
            </a:pPr>
            <a:r>
              <a:rPr lang="en-US" sz="2400" b="1" dirty="0">
                <a:ln w="0"/>
                <a:gradFill>
                  <a:gsLst>
                    <a:gs pos="21000">
                      <a:srgbClr val="53575C"/>
                    </a:gs>
                    <a:gs pos="88000">
                      <a:srgbClr val="C5C7CA"/>
                    </a:gs>
                  </a:gsLst>
                  <a:lin ang="5400000"/>
                </a:gradFill>
              </a:rPr>
              <a:t>EMPLOYEE MODULE:			</a:t>
            </a:r>
          </a:p>
          <a:p>
            <a:pPr marL="0" indent="0">
              <a:buNone/>
            </a:pPr>
            <a:r>
              <a:rPr lang="en-US" sz="2400" b="1" dirty="0">
                <a:ln w="0"/>
                <a:gradFill>
                  <a:gsLst>
                    <a:gs pos="21000">
                      <a:srgbClr val="53575C"/>
                    </a:gs>
                    <a:gs pos="88000">
                      <a:srgbClr val="C5C7CA"/>
                    </a:gs>
                  </a:gsLst>
                  <a:lin ang="5400000"/>
                </a:gradFill>
              </a:rPr>
              <a:t>Employee has few operations like:</a:t>
            </a:r>
          </a:p>
          <a:p>
            <a:pPr marL="0" indent="0">
              <a:buNone/>
            </a:pPr>
            <a:endParaRPr lang="en-US" sz="2400" b="1" dirty="0"/>
          </a:p>
          <a:p>
            <a:pPr marL="457200" indent="-457200">
              <a:buAutoNum type="arabicPeriod"/>
            </a:pPr>
            <a:r>
              <a:rPr lang="en-US" sz="2400" b="1" dirty="0"/>
              <a:t>Check his profile.</a:t>
            </a:r>
          </a:p>
          <a:p>
            <a:pPr marL="457200" indent="-457200">
              <a:buAutoNum type="arabicPeriod"/>
            </a:pPr>
            <a:r>
              <a:rPr lang="en-US" sz="2400" b="1" dirty="0"/>
              <a:t>List of Projects submitted.</a:t>
            </a:r>
          </a:p>
          <a:p>
            <a:pPr marL="457200" indent="-457200">
              <a:buAutoNum type="arabicPeriod"/>
            </a:pPr>
            <a:r>
              <a:rPr lang="en-US" sz="2400" b="1" dirty="0"/>
              <a:t>Apply Leave </a:t>
            </a:r>
          </a:p>
        </p:txBody>
      </p:sp>
      <p:pic>
        <p:nvPicPr>
          <p:cNvPr id="4" name="Picture 3">
            <a:extLst>
              <a:ext uri="{FF2B5EF4-FFF2-40B4-BE49-F238E27FC236}">
                <a16:creationId xmlns:a16="http://schemas.microsoft.com/office/drawing/2014/main" id="{A662AC4C-7E94-4A26-A3FC-E46BDAFFF7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8767" y="2943672"/>
            <a:ext cx="6307433" cy="3275013"/>
          </a:xfrm>
          <a:prstGeom prst="rect">
            <a:avLst/>
          </a:prstGeom>
        </p:spPr>
      </p:pic>
    </p:spTree>
    <p:extLst>
      <p:ext uri="{BB962C8B-B14F-4D97-AF65-F5344CB8AC3E}">
        <p14:creationId xmlns:p14="http://schemas.microsoft.com/office/powerpoint/2010/main" val="3219260587"/>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Vapor Trail</Template>
  <TotalTime>2011</TotalTime>
  <Words>542</Words>
  <Application>Microsoft Office PowerPoint</Application>
  <PresentationFormat>Widescreen</PresentationFormat>
  <Paragraphs>98</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Bell MT</vt:lpstr>
      <vt:lpstr>Century Gothic</vt:lpstr>
      <vt:lpstr>Vapor Trail</vt:lpstr>
      <vt:lpstr>PowerPoint Presentation</vt:lpstr>
      <vt:lpstr>PowerPoint Presentation</vt:lpstr>
      <vt:lpstr>INTRODUCTION :</vt:lpstr>
      <vt:lpstr>PowerPoint Presentation</vt:lpstr>
      <vt:lpstr>PowerPoint Presentation</vt:lpstr>
      <vt:lpstr>PowerPoint Presentation</vt:lpstr>
      <vt:lpstr>PowerPoint Presentation</vt:lpstr>
      <vt:lpstr>PowerPoint Presentation</vt:lpstr>
      <vt:lpstr>PowerPoint Presentation</vt:lpstr>
      <vt:lpstr>OUTPUTS :-  STEP 1:</vt:lpstr>
      <vt:lpstr>PowerPoint Presentation</vt:lpstr>
      <vt:lpstr>TEAM MEMBERS:</vt:lpstr>
      <vt:lpstr>STEP 2:</vt:lpstr>
      <vt:lpstr>  1. Admin Login </vt:lpstr>
      <vt:lpstr>PowerPoint Presentation</vt:lpstr>
      <vt:lpstr>PowerPoint Presentation</vt:lpstr>
      <vt:lpstr>EMPLOYEE LEADERBOARD</vt:lpstr>
      <vt:lpstr>PowerPoint Presentation</vt:lpstr>
      <vt:lpstr>             The 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PROJECT USING  OOPS CONCEPT</dc:title>
  <dc:creator>3BR19CS127</dc:creator>
  <cp:lastModifiedBy>3BR19CS127</cp:lastModifiedBy>
  <cp:revision>112</cp:revision>
  <dcterms:created xsi:type="dcterms:W3CDTF">2021-08-13T11:29:31Z</dcterms:created>
  <dcterms:modified xsi:type="dcterms:W3CDTF">2022-01-21T10:36:04Z</dcterms:modified>
</cp:coreProperties>
</file>